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embeddedFontLst>
    <p:embeddedFont>
      <p:font typeface="Century Gothic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enturyGothic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enturyGothic-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d56607851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d566078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[1:0]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cs">
                <a:solidFill>
                  <a:schemeClr val="dk1"/>
                </a:solidFill>
              </a:rPr>
              <a:t>welcome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d56607851_1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d56607851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[0:30; 8-9]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fixed number of repeats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for loop is much more powerful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d56607851_1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d56607851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[0:30; 9-10]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variable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different name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d56607851_1_9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d56607851_1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[0:30; 10-11]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any variable name is ok. Let’s stick with i.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what is the value of the variable?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d56607851_1_9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d56607851_1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[1:30; 11-12]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the 5 is not among the values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it starts from zero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ends before 5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d56607851_1_9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d56607851_1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12-13]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the range can also contain a variable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we can ask the user to enter the upper bound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d56607851_1_9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d56607851_1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13-14]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print the numbers between 10 and 15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we need to start from 10, not from 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range: two arguments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comma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16 not 15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d56607851_1_10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d56607851_1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14-15]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let’s trace it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d56607851_1_9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d56607851_1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[0:15; 15-16]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d56607851_1_10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d56607851_1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[0:15; 15-16]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d56607851_1_10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d56607851_1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[0:15; 15-16]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d56607851_1_1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d56607851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[0:20; 1-2]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d56607851_1_10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d56607851_1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[0:15; 16-17]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d56607851_1_10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d56607851_1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[0:15; 16-17]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d56607851_1_10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d56607851_1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[0:15; 16-17]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d56607851_1_10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d56607851_1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[0:15; 17-18]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d56607851_1_10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d56607851_1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[0:15; 17-18]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d56607851_1_10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d56607851_1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>
                <a:solidFill>
                  <a:schemeClr val="dk1"/>
                </a:solidFill>
              </a:rPr>
              <a:t>[0:15; 18-19]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d56607851_1_9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d56607851_1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19-20]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56607851_1_9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56607851_1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[2:0; 20-22]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More complex program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think about it for 1 minute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d56607851_1_9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d56607851_1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22-23]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d56607851_1_10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d56607851_1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23-24]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d56607851_1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d5660785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2-3]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variable definition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snake case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d56607851_1_10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d56607851_1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[0:30; 24-25]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d56607851_1_11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d56607851_1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[1:0; 25-26]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d56607851_1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d5660785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[0:30; 3-4]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assignment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d56607851_1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d5660785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[0:30; 3-4]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binary operator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d56607851_1_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d5660785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[0:30; 4-5]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user input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d56607851_1_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d5660785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[1:30; 5-6]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types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typecast function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d56607851_1_1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d56607851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[0:30; 6-7]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string concatenation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d56607851_1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d56607851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[0:30; 7-8]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226620" y="4223937"/>
            <a:ext cx="6476700" cy="1993200"/>
          </a:xfrm>
          <a:prstGeom prst="rect">
            <a:avLst/>
          </a:prstGeom>
          <a:solidFill>
            <a:srgbClr val="F0F8F9">
              <a:alpha val="60000"/>
            </a:srgbClr>
          </a:solidFill>
          <a:ln cap="flat" cmpd="sng" w="381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entury Gothic"/>
              <a:buNone/>
            </a:pPr>
            <a:r>
              <a:rPr b="1" lang="cs" sz="4000">
                <a:latin typeface="Century Gothic"/>
                <a:ea typeface="Century Gothic"/>
                <a:cs typeface="Century Gothic"/>
                <a:sym typeface="Century Gothic"/>
              </a:rPr>
              <a:t>For Loops, Deconstructed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88" y="-12"/>
            <a:ext cx="53054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38" y="4733913"/>
            <a:ext cx="34385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88" y="-12"/>
            <a:ext cx="53054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25" y="4733913"/>
            <a:ext cx="34385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2445363" y="20375"/>
            <a:ext cx="407400" cy="40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63" y="0"/>
            <a:ext cx="53244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25" y="4733913"/>
            <a:ext cx="34385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2521538" y="0"/>
            <a:ext cx="971700" cy="40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50" y="0"/>
            <a:ext cx="41814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400" y="4752975"/>
            <a:ext cx="10191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25" y="0"/>
            <a:ext cx="78581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538" y="5229225"/>
            <a:ext cx="38004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75" y="0"/>
            <a:ext cx="60674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75" y="4067175"/>
            <a:ext cx="46958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6381750"/>
            <a:ext cx="60293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>
            <a:off x="3134825" y="496425"/>
            <a:ext cx="386100" cy="386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6381750"/>
            <a:ext cx="602932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/>
          <p:nvPr/>
        </p:nvSpPr>
        <p:spPr>
          <a:xfrm>
            <a:off x="3134825" y="496425"/>
            <a:ext cx="386100" cy="386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6019800"/>
            <a:ext cx="60293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/>
          <p:nvPr/>
        </p:nvSpPr>
        <p:spPr>
          <a:xfrm>
            <a:off x="4357500" y="533200"/>
            <a:ext cx="266700" cy="266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5622250" y="508300"/>
            <a:ext cx="316500" cy="316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6019800"/>
            <a:ext cx="60293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5638800"/>
            <a:ext cx="60293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/>
          <p:nvPr/>
        </p:nvSpPr>
        <p:spPr>
          <a:xfrm>
            <a:off x="4357500" y="533200"/>
            <a:ext cx="266700" cy="266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/>
          <p:nvPr/>
        </p:nvSpPr>
        <p:spPr>
          <a:xfrm>
            <a:off x="5622250" y="508300"/>
            <a:ext cx="316500" cy="316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5638800"/>
            <a:ext cx="602932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5257800"/>
            <a:ext cx="60293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/>
          <p:nvPr/>
        </p:nvSpPr>
        <p:spPr>
          <a:xfrm>
            <a:off x="4357500" y="533200"/>
            <a:ext cx="266700" cy="266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/>
          <p:nvPr/>
        </p:nvSpPr>
        <p:spPr>
          <a:xfrm>
            <a:off x="5622250" y="508300"/>
            <a:ext cx="316500" cy="316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3798150" y="508300"/>
            <a:ext cx="316500" cy="316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0"/>
            <a:ext cx="74199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338" y="5257800"/>
            <a:ext cx="60293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38" y="0"/>
            <a:ext cx="74771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963" y="4398550"/>
            <a:ext cx="593407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/>
          <p:nvPr/>
        </p:nvSpPr>
        <p:spPr>
          <a:xfrm>
            <a:off x="3189975" y="426750"/>
            <a:ext cx="386100" cy="386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475" y="4029075"/>
            <a:ext cx="28670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/>
          <p:nvPr/>
        </p:nvSpPr>
        <p:spPr>
          <a:xfrm>
            <a:off x="1994875" y="1158325"/>
            <a:ext cx="48081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3000"/>
              <a:t>How to do this?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475" y="4029075"/>
            <a:ext cx="286702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388" y="0"/>
            <a:ext cx="599122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/>
          <p:nvPr/>
        </p:nvSpPr>
        <p:spPr>
          <a:xfrm>
            <a:off x="5433088" y="371600"/>
            <a:ext cx="386100" cy="386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13" y="3009900"/>
            <a:ext cx="28479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/>
        </p:nvSpPr>
        <p:spPr>
          <a:xfrm>
            <a:off x="3861075" y="4467800"/>
            <a:ext cx="29142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00"/>
              <a:t>i = 0, 1, 2, …, N−1</a:t>
            </a:r>
            <a:endParaRPr sz="2600"/>
          </a:p>
        </p:txBody>
      </p:sp>
      <p:sp>
        <p:nvSpPr>
          <p:cNvPr id="250" name="Google Shape;250;p41"/>
          <p:cNvSpPr/>
          <p:nvPr/>
        </p:nvSpPr>
        <p:spPr>
          <a:xfrm>
            <a:off x="4357500" y="4614900"/>
            <a:ext cx="303300" cy="30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/>
          <p:nvPr/>
        </p:nvSpPr>
        <p:spPr>
          <a:xfrm>
            <a:off x="5888875" y="4614900"/>
            <a:ext cx="886500" cy="30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 \in \mathbb{N}_0 \land i \in \left&lt;0; N\right)" id="252" name="Google Shape;252;p4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250" y="5188149"/>
            <a:ext cx="2691966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35883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1029600" y="2776300"/>
            <a:ext cx="2427000" cy="5241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988925" y="2101325"/>
            <a:ext cx="1649400" cy="5241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838" y="2981325"/>
            <a:ext cx="33623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/>
        </p:nvSpPr>
        <p:spPr>
          <a:xfrm>
            <a:off x="3861075" y="4467800"/>
            <a:ext cx="44034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00"/>
              <a:t>i = M, M+1, M+2, …, N−1</a:t>
            </a:r>
            <a:endParaRPr sz="2600"/>
          </a:p>
        </p:txBody>
      </p:sp>
      <p:pic>
        <p:nvPicPr>
          <p:cNvPr descr="i \in \mathbb{N}_0 \land i \in \left&lt;M; N\right)" id="259" name="Google Shape;259;p4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075" y="5144978"/>
            <a:ext cx="3728440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63" y="2962275"/>
            <a:ext cx="380047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/>
          <p:nvPr/>
        </p:nvSpPr>
        <p:spPr>
          <a:xfrm>
            <a:off x="3355450" y="4467800"/>
            <a:ext cx="49089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00"/>
              <a:t>i = M, M+S, M+2S, M+3S, …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2600"/>
              <a:t>i &lt; N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35883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/>
          <p:nvPr/>
        </p:nvSpPr>
        <p:spPr>
          <a:xfrm>
            <a:off x="3401425" y="2895775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2616125" y="2193225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369150" y="470225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35883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5111325" y="286820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5640650" y="286820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2869650" y="390845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5246775" y="390845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2869650" y="425920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4062300" y="425920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4826325" y="4609975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35883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3700850" y="1902950"/>
            <a:ext cx="4113300" cy="9378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35883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2891875" y="2096000"/>
            <a:ext cx="803700" cy="5241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3191300" y="3931950"/>
            <a:ext cx="421500" cy="3246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3191300" y="4256550"/>
            <a:ext cx="421500" cy="3246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680275" y="432075"/>
            <a:ext cx="1314600" cy="3954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612800" y="2845975"/>
            <a:ext cx="2702700" cy="3954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35883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2869650" y="390845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5246775" y="390845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2869650" y="425920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4062300" y="4259200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4826325" y="4609975"/>
            <a:ext cx="285000" cy="294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For Loops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